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3"/>
  </p:notesMasterIdLst>
  <p:sldIdLst>
    <p:sldId id="256" r:id="rId2"/>
    <p:sldId id="257" r:id="rId3"/>
    <p:sldId id="258" r:id="rId4"/>
    <p:sldId id="269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6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 autoAdjust="0"/>
    <p:restoredTop sz="94700" autoAdjust="0"/>
  </p:normalViewPr>
  <p:slideViewPr>
    <p:cSldViewPr>
      <p:cViewPr varScale="1">
        <p:scale>
          <a:sx n="91" d="100"/>
          <a:sy n="91" d="100"/>
        </p:scale>
        <p:origin x="-45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AB8B59-BCBB-48FC-9824-44838AD2B667}" type="datetimeFigureOut">
              <a:rPr lang="ru-RU" smtClean="0"/>
              <a:pPr/>
              <a:t>07.04.2009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1ADFF-8A97-4F29-BC4F-05A3E568AF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89179-F89C-4078-9275-A3D8BE366F83}" type="datetime1">
              <a:rPr lang="ru-RU" smtClean="0"/>
              <a:pPr/>
              <a:t>07.04.2009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461C5-C1E2-4C4A-8B96-9F9EAE2860CA}" type="datetime1">
              <a:rPr lang="ru-RU" smtClean="0"/>
              <a:pPr/>
              <a:t>07.04.2009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029B9-081B-4604-852C-177E386CF65B}" type="datetime1">
              <a:rPr lang="ru-RU" smtClean="0"/>
              <a:pPr/>
              <a:t>07.04.2009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172FC-AFB3-49BB-93E3-512E2821ACDF}" type="datetime1">
              <a:rPr lang="ru-RU" smtClean="0"/>
              <a:pPr/>
              <a:t>07.04.2009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3C48-CBCA-4E2C-A716-DC2FC7DA821A}" type="datetime1">
              <a:rPr lang="ru-RU" smtClean="0"/>
              <a:pPr/>
              <a:t>07.04.2009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34297-295D-4760-BE40-2FA2E8CBDF77}" type="datetime1">
              <a:rPr lang="ru-RU" smtClean="0"/>
              <a:pPr/>
              <a:t>07.04.2009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EBF39-CBAA-4DC5-B5B2-93E254155E48}" type="datetime1">
              <a:rPr lang="ru-RU" smtClean="0"/>
              <a:pPr/>
              <a:t>07.04.2009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7AE1DB-9E6C-4D28-8C6F-8DE36916C2EA}" type="datetime1">
              <a:rPr lang="ru-RU" smtClean="0"/>
              <a:pPr/>
              <a:t>07.04.2009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6428F-5DC2-414F-92A7-38710848176E}" type="datetime1">
              <a:rPr lang="ru-RU" smtClean="0"/>
              <a:pPr/>
              <a:t>07.04.2009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86C2D-CB80-4487-9AA5-8EF17F407882}" type="datetime1">
              <a:rPr lang="ru-RU" smtClean="0"/>
              <a:pPr/>
              <a:t>07.04.2009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E2063A8-0736-44DA-BDB0-BD2C3D43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F5B9AD3-6012-4B0F-A639-CDD81C07EBC3}" type="datetime1">
              <a:rPr lang="ru-RU" smtClean="0"/>
              <a:pPr/>
              <a:t>07.04.2009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FCA280A-F3D3-4DD8-9B7B-A8250FDDA14B}" type="datetime1">
              <a:rPr lang="ru-RU" smtClean="0"/>
              <a:pPr/>
              <a:t>07.04.2009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ru-RU" smtClean="0"/>
              <a:t>Оптические компьютеры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E2063A8-0736-44DA-BDB0-BD2C3D43C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000372"/>
            <a:ext cx="7429552" cy="264320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Оптические компьютеры и устройства ЭВМ, </a:t>
            </a:r>
            <a:br>
              <a:rPr lang="ru-RU" dirty="0" smtClean="0"/>
            </a:br>
            <a:r>
              <a:rPr lang="ru-RU" dirty="0" smtClean="0"/>
              <a:t>использующие оптические элементы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57166"/>
            <a:ext cx="6480048" cy="1752600"/>
          </a:xfrm>
        </p:spPr>
        <p:txBody>
          <a:bodyPr/>
          <a:lstStyle/>
          <a:p>
            <a:pPr algn="l"/>
            <a:r>
              <a:rPr lang="ru-RU" b="1" i="1" dirty="0" smtClean="0"/>
              <a:t>Лабораторная работа №3 </a:t>
            </a:r>
            <a:endParaRPr lang="ru-RU" dirty="0" smtClean="0"/>
          </a:p>
          <a:p>
            <a:pPr algn="l"/>
            <a:r>
              <a:rPr lang="ru-RU" b="1" i="1" dirty="0" smtClean="0"/>
              <a:t>Реферат по общим вопросам развития </a:t>
            </a:r>
            <a:endParaRPr lang="ru-RU" dirty="0" smtClean="0"/>
          </a:p>
          <a:p>
            <a:pPr algn="l"/>
            <a:r>
              <a:rPr lang="ru-RU" b="1" i="1" dirty="0" smtClean="0"/>
              <a:t>вычислительных архитектур</a:t>
            </a:r>
            <a:endParaRPr lang="ru-RU" dirty="0" smtClean="0"/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0034" y="857232"/>
            <a:ext cx="8429684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b="1" dirty="0"/>
              <a:t>Структура когерентного оптического </a:t>
            </a:r>
            <a:r>
              <a:rPr lang="ru-RU" b="1" dirty="0" smtClean="0"/>
              <a:t>процессора – 4F-схема:</a:t>
            </a:r>
          </a:p>
          <a:p>
            <a:pPr>
              <a:spcBef>
                <a:spcPts val="600"/>
              </a:spcBef>
            </a:pPr>
            <a:endParaRPr lang="ru-RU" dirty="0" smtClean="0"/>
          </a:p>
          <a:p>
            <a:pPr marL="4659313">
              <a:spcBef>
                <a:spcPts val="600"/>
              </a:spcBef>
            </a:pPr>
            <a:r>
              <a:rPr lang="ru-RU" dirty="0"/>
              <a:t>LS – лазерная осветительная система, формирующая широкий пучок когерентного </a:t>
            </a:r>
            <a:r>
              <a:rPr lang="ru-RU" dirty="0" smtClean="0"/>
              <a:t>излучения;</a:t>
            </a:r>
            <a:endParaRPr lang="en-US" dirty="0" smtClean="0"/>
          </a:p>
          <a:p>
            <a:pPr marL="4659313">
              <a:spcBef>
                <a:spcPts val="600"/>
              </a:spcBef>
            </a:pPr>
            <a:r>
              <a:rPr lang="en-US" dirty="0" smtClean="0"/>
              <a:t>T</a:t>
            </a:r>
            <a:r>
              <a:rPr lang="ru-RU" dirty="0" smtClean="0"/>
              <a:t>1 </a:t>
            </a:r>
            <a:r>
              <a:rPr lang="ru-RU" dirty="0"/>
              <a:t>и T2 – амплитудно-фазовые транспаранты, модулирующие фазу и амплитуду проходящей световой </a:t>
            </a:r>
            <a:r>
              <a:rPr lang="ru-RU" dirty="0" smtClean="0"/>
              <a:t>волны</a:t>
            </a:r>
            <a:r>
              <a:rPr lang="ru-RU" dirty="0"/>
              <a:t>;</a:t>
            </a:r>
            <a:endParaRPr lang="en-US" dirty="0" smtClean="0"/>
          </a:p>
          <a:p>
            <a:pPr marL="4659313">
              <a:spcBef>
                <a:spcPts val="600"/>
              </a:spcBef>
            </a:pPr>
            <a:r>
              <a:rPr lang="ru-RU" dirty="0" smtClean="0"/>
              <a:t>L1 </a:t>
            </a:r>
            <a:r>
              <a:rPr lang="ru-RU" dirty="0"/>
              <a:t>и L2 – сферические линзы с фокусным расстоянием </a:t>
            </a:r>
            <a:r>
              <a:rPr lang="ru-RU" dirty="0" smtClean="0"/>
              <a:t>F;</a:t>
            </a:r>
          </a:p>
          <a:p>
            <a:pPr marL="4659313">
              <a:spcBef>
                <a:spcPts val="600"/>
              </a:spcBef>
            </a:pPr>
            <a:r>
              <a:rPr lang="ru-RU" dirty="0" smtClean="0"/>
              <a:t>D – матричный фотоприемник.</a:t>
            </a:r>
            <a:endParaRPr lang="ru-RU" dirty="0"/>
          </a:p>
        </p:txBody>
      </p:sp>
      <p:pic>
        <p:nvPicPr>
          <p:cNvPr id="4" name="Рисунок 3" descr="image025.gif"/>
          <p:cNvPicPr>
            <a:picLocks noChangeAspect="1"/>
          </p:cNvPicPr>
          <p:nvPr/>
        </p:nvPicPr>
        <p:blipFill>
          <a:blip r:embed="rId2"/>
          <a:srcRect l="1685" t="2467" r="1408" b="2549"/>
          <a:stretch>
            <a:fillRect/>
          </a:stretch>
        </p:blipFill>
        <p:spPr>
          <a:xfrm>
            <a:off x="571472" y="1500174"/>
            <a:ext cx="4500594" cy="30134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Голографическая память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186766" cy="52149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Примерное устройство памяти с объемной голографической средой.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Ввод информации осуществляется с помощью управляемого оптического транспаранта. Адресацией при записи-считывании управляет опорный луч. Считываемая информация фокусируется в плоскости многоэлементного матричного фотоприемника D.</a:t>
            </a:r>
            <a:endParaRPr lang="ru-RU" sz="18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6" name="Рисунок 5" descr="image027.gif"/>
          <p:cNvPicPr>
            <a:picLocks noChangeAspect="1"/>
          </p:cNvPicPr>
          <p:nvPr/>
        </p:nvPicPr>
        <p:blipFill>
          <a:blip r:embed="rId2"/>
          <a:srcRect l="840" t="2857" r="1704" b="1429"/>
          <a:stretch>
            <a:fillRect/>
          </a:stretch>
        </p:blipFill>
        <p:spPr>
          <a:xfrm>
            <a:off x="642910" y="1785926"/>
            <a:ext cx="5813134" cy="33575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Оптические </a:t>
            </a:r>
            <a:r>
              <a:rPr lang="ru-RU" dirty="0" err="1" smtClean="0"/>
              <a:t>нейросети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1472" y="1500174"/>
            <a:ext cx="778674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Если схему </a:t>
            </a:r>
            <a:r>
              <a:rPr lang="ru-RU" b="1" dirty="0" smtClean="0"/>
              <a:t>многовходовой функции ИЛИ-НЕ / И-НЕ </a:t>
            </a:r>
            <a:r>
              <a:rPr lang="ru-RU" dirty="0" smtClean="0"/>
              <a:t>снабдить транспарантом, пропускание которого задано значениями весовых коэффициентов W(</a:t>
            </a:r>
            <a:r>
              <a:rPr lang="ru-RU" dirty="0" err="1" smtClean="0"/>
              <a:t>i</a:t>
            </a:r>
            <a:r>
              <a:rPr lang="ru-RU" dirty="0" smtClean="0"/>
              <a:t>), получим простейшую модель нейрона – персептрон.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Эту схему можно </a:t>
            </a:r>
            <a:r>
              <a:rPr lang="ru-RU" dirty="0"/>
              <a:t>рассматривать как слой нейронов. Для этого элементы фотоприемника должны иметь пороговую передаточную характеристику, а транспарант должен задавать таблицу весовых </a:t>
            </a:r>
            <a:r>
              <a:rPr lang="ru-RU" dirty="0" smtClean="0"/>
              <a:t>коэффициентов W(</a:t>
            </a:r>
            <a:r>
              <a:rPr lang="ru-RU" dirty="0" err="1" smtClean="0"/>
              <a:t>i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6" name="Содержимое 5" descr="image028.gif"/>
          <p:cNvPicPr>
            <a:picLocks noGrp="1" noChangeAspect="1"/>
          </p:cNvPicPr>
          <p:nvPr>
            <p:ph idx="1"/>
          </p:nvPr>
        </p:nvPicPr>
        <p:blipFill>
          <a:blip r:embed="rId2"/>
          <a:srcRect l="1858" t="2703" r="2429" b="5405"/>
          <a:stretch>
            <a:fillRect/>
          </a:stretch>
        </p:blipFill>
        <p:spPr>
          <a:xfrm>
            <a:off x="714348" y="2857496"/>
            <a:ext cx="7358114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Реальные разработки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Часть 2.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28596" y="285728"/>
            <a:ext cx="4900618" cy="917596"/>
          </a:xfrm>
        </p:spPr>
        <p:txBody>
          <a:bodyPr/>
          <a:lstStyle/>
          <a:p>
            <a:r>
              <a:rPr lang="ru-RU" dirty="0" smtClean="0"/>
              <a:t>Первое поколение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28596" y="1071546"/>
            <a:ext cx="8358246" cy="5429288"/>
          </a:xfrm>
        </p:spPr>
        <p:txBody>
          <a:bodyPr>
            <a:noAutofit/>
          </a:bodyPr>
          <a:lstStyle/>
          <a:p>
            <a:pPr marL="0" indent="261938">
              <a:spcBef>
                <a:spcPts val="600"/>
              </a:spcBef>
              <a:buNone/>
            </a:pPr>
            <a:r>
              <a:rPr lang="ru-RU" sz="1800" dirty="0" smtClean="0"/>
              <a:t>В 1990 году компания “</a:t>
            </a:r>
            <a:r>
              <a:rPr lang="ru-RU" sz="1800" dirty="0" err="1" smtClean="0"/>
              <a:t>Bell</a:t>
            </a:r>
            <a:r>
              <a:rPr lang="ru-RU" sz="1800" dirty="0" smtClean="0"/>
              <a:t>” (</a:t>
            </a:r>
            <a:r>
              <a:rPr lang="ru-RU" sz="1800" dirty="0" err="1" smtClean="0"/>
              <a:t>Bell</a:t>
            </a:r>
            <a:r>
              <a:rPr lang="ru-RU" sz="1800" dirty="0" smtClean="0"/>
              <a:t> </a:t>
            </a:r>
            <a:r>
              <a:rPr lang="ru-RU" sz="1800" dirty="0" err="1" smtClean="0"/>
              <a:t>Labs</a:t>
            </a:r>
            <a:r>
              <a:rPr lang="ru-RU" sz="1800" dirty="0" smtClean="0"/>
              <a:t>) создала макет первого оптического компьютера.</a:t>
            </a:r>
          </a:p>
          <a:p>
            <a:pPr marL="4746625" indent="0">
              <a:spcBef>
                <a:spcPts val="600"/>
              </a:spcBef>
              <a:buNone/>
            </a:pPr>
            <a:r>
              <a:rPr lang="ru-RU" sz="1800" dirty="0" smtClean="0"/>
              <a:t>В основе – двумерные матрицы элементов SEED – </a:t>
            </a:r>
            <a:r>
              <a:rPr lang="ru-RU" sz="1800" dirty="0" err="1" smtClean="0"/>
              <a:t>self-electro-optic-effect</a:t>
            </a:r>
            <a:r>
              <a:rPr lang="ru-RU" sz="1800" dirty="0" smtClean="0"/>
              <a:t> </a:t>
            </a:r>
            <a:r>
              <a:rPr lang="ru-RU" sz="1800" dirty="0" err="1" smtClean="0"/>
              <a:t>devices</a:t>
            </a:r>
            <a:r>
              <a:rPr lang="ru-RU" sz="1800" dirty="0" smtClean="0"/>
              <a:t>. Освещение элементов производилось полупроводниковым лазером через голографическую решетку </a:t>
            </a:r>
            <a:r>
              <a:rPr lang="ru-RU" sz="1800" dirty="0" err="1" smtClean="0"/>
              <a:t>Даммена</a:t>
            </a:r>
            <a:r>
              <a:rPr lang="ru-RU" sz="1800" dirty="0" smtClean="0"/>
              <a:t>. Мощность лазера 10 мВт, длина волны 850 нм. Свет проходил через один диод, в цепи возникал ток, что приводило к падению напряжения на структуре решетки и к повышению пропускания света через структуру. </a:t>
            </a:r>
          </a:p>
          <a:p>
            <a:pPr marL="0" indent="261938">
              <a:spcBef>
                <a:spcPts val="600"/>
              </a:spcBef>
              <a:buNone/>
            </a:pPr>
            <a:r>
              <a:rPr lang="ru-RU" sz="1800" dirty="0" smtClean="0"/>
              <a:t>Первый оптический компьютер занимал один квадратный метр и состоял из четырех каскадов.</a:t>
            </a:r>
            <a:endParaRPr lang="ru-RU" sz="18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Оптические компьютеры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11" name="Рисунок 10" descr="clip_image002.jpg"/>
          <p:cNvPicPr>
            <a:picLocks noChangeAspect="1"/>
          </p:cNvPicPr>
          <p:nvPr/>
        </p:nvPicPr>
        <p:blipFill>
          <a:blip r:embed="rId2"/>
          <a:srcRect l="1042" t="680" b="1361"/>
          <a:stretch>
            <a:fillRect/>
          </a:stretch>
        </p:blipFill>
        <p:spPr>
          <a:xfrm>
            <a:off x="428596" y="2000240"/>
            <a:ext cx="4669267" cy="35388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7341E-6 L 0.19792 -0.0598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" y="-3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75000" y="17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792 -0.05988 L 0.00105 0.00301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3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57000" y="57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072494" cy="5429288"/>
          </a:xfrm>
        </p:spPr>
        <p:txBody>
          <a:bodyPr>
            <a:noAutofit/>
          </a:bodyPr>
          <a:lstStyle/>
          <a:p>
            <a:pPr marL="0" indent="261938">
              <a:spcBef>
                <a:spcPts val="600"/>
              </a:spcBef>
              <a:buNone/>
            </a:pPr>
            <a:r>
              <a:rPr lang="ru-RU" sz="1800" dirty="0" smtClean="0"/>
              <a:t>Второе поколение оптических цифровых компьютеров представлено компьютером </a:t>
            </a:r>
            <a:r>
              <a:rPr lang="ru-RU" sz="1800" b="1" dirty="0" smtClean="0"/>
              <a:t>DOC-II</a:t>
            </a:r>
            <a:r>
              <a:rPr lang="ru-RU" sz="1800" dirty="0" smtClean="0"/>
              <a:t> (</a:t>
            </a:r>
            <a:r>
              <a:rPr lang="ru-RU" sz="1800" dirty="0" err="1" smtClean="0"/>
              <a:t>digital</a:t>
            </a:r>
            <a:r>
              <a:rPr lang="ru-RU" sz="1800" dirty="0" smtClean="0"/>
              <a:t> </a:t>
            </a:r>
            <a:r>
              <a:rPr lang="ru-RU" sz="1800" dirty="0" err="1" smtClean="0"/>
              <a:t>optical</a:t>
            </a:r>
            <a:r>
              <a:rPr lang="ru-RU" sz="1800" dirty="0" smtClean="0"/>
              <a:t> </a:t>
            </a:r>
            <a:r>
              <a:rPr lang="ru-RU" sz="1800" dirty="0" err="1" smtClean="0"/>
              <a:t>computer</a:t>
            </a:r>
            <a:r>
              <a:rPr lang="ru-RU" sz="1800" dirty="0" smtClean="0"/>
              <a:t>), разработанного в научно-исследовательской фирме США </a:t>
            </a:r>
            <a:r>
              <a:rPr lang="ru-RU" sz="1800" dirty="0" err="1" smtClean="0"/>
              <a:t>OptiСomp</a:t>
            </a:r>
            <a:r>
              <a:rPr lang="ru-RU" sz="1800" dirty="0" smtClean="0"/>
              <a:t> </a:t>
            </a:r>
            <a:r>
              <a:rPr lang="ru-RU" sz="1800" dirty="0" err="1" smtClean="0"/>
              <a:t>Corporation</a:t>
            </a:r>
            <a:r>
              <a:rPr lang="ru-RU" sz="1800" dirty="0" smtClean="0"/>
              <a:t>.</a:t>
            </a:r>
          </a:p>
          <a:p>
            <a:pPr marL="5021263" indent="276225">
              <a:spcBef>
                <a:spcPts val="600"/>
              </a:spcBef>
              <a:buNone/>
              <a:tabLst>
                <a:tab pos="4484688" algn="l"/>
                <a:tab pos="5284788" algn="l"/>
              </a:tabLst>
            </a:pPr>
            <a:r>
              <a:rPr lang="ru-RU" sz="1800" dirty="0" smtClean="0"/>
              <a:t>Входной поток данных образовывался излучением линейки 64 независимо модулируемых полупроводниковых лазеров. Свет от каждого лазера отображался на одну строчку матричного пространственного модулятора света с размером 64</a:t>
            </a:r>
            <a:r>
              <a:rPr lang="ru-RU" sz="1800" dirty="0" smtClean="0">
                <a:sym typeface="Symbol"/>
              </a:rPr>
              <a:t></a:t>
            </a:r>
            <a:r>
              <a:rPr lang="ru-RU" sz="1800" dirty="0" smtClean="0"/>
              <a:t>128 элементов.</a:t>
            </a:r>
          </a:p>
          <a:p>
            <a:pPr marL="0" indent="261938">
              <a:spcBef>
                <a:spcPts val="600"/>
              </a:spcBef>
              <a:buNone/>
              <a:tabLst>
                <a:tab pos="4397375" algn="l"/>
              </a:tabLst>
            </a:pPr>
            <a:r>
              <a:rPr lang="ru-RU" sz="1800" dirty="0" smtClean="0"/>
              <a:t>Свет, выходящий из рядов пространственного модулятора, попадал на линейку из 128 лавинных фотодиодов.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4686304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Второе поколение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Оптические компьютеры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928802"/>
            <a:ext cx="4714908" cy="35512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18 -1.96532E-6 L 0.16389 -0.06104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" y="-3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70000" y="17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59000" y="59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389 -0.06104 L -0.00139 -0.00855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85728"/>
            <a:ext cx="7929618" cy="6143668"/>
          </a:xfrm>
        </p:spPr>
        <p:txBody>
          <a:bodyPr>
            <a:normAutofit/>
          </a:bodyPr>
          <a:lstStyle/>
          <a:p>
            <a:pPr marL="0" indent="363538">
              <a:lnSpc>
                <a:spcPct val="110000"/>
              </a:lnSpc>
              <a:buNone/>
            </a:pPr>
            <a:r>
              <a:rPr lang="ru-RU" sz="1800" b="1" dirty="0" smtClean="0"/>
              <a:t>DOC-II</a:t>
            </a:r>
            <a:r>
              <a:rPr lang="ru-RU" sz="1800" dirty="0" smtClean="0"/>
              <a:t> имел 64</a:t>
            </a:r>
            <a:r>
              <a:rPr lang="ru-RU" sz="1800" dirty="0" smtClean="0">
                <a:sym typeface="Symbol"/>
              </a:rPr>
              <a:t></a:t>
            </a:r>
            <a:r>
              <a:rPr lang="ru-RU" sz="1800" dirty="0" smtClean="0"/>
              <a:t>128 = 8192 </a:t>
            </a:r>
            <a:r>
              <a:rPr lang="ru-RU" sz="1800" dirty="0" err="1" smtClean="0"/>
              <a:t>межсоединений</a:t>
            </a:r>
            <a:r>
              <a:rPr lang="ru-RU" sz="1800" dirty="0" smtClean="0"/>
              <a:t> и работал на частоте передачи данных 100 Мб∙с</a:t>
            </a:r>
            <a:r>
              <a:rPr lang="ru-RU" sz="1800" baseline="30000" dirty="0" smtClean="0"/>
              <a:t>-1</a:t>
            </a:r>
            <a:r>
              <a:rPr lang="ru-RU" sz="1800" dirty="0" smtClean="0"/>
              <a:t>, что соответствовало 0.8192</a:t>
            </a:r>
            <a:r>
              <a:rPr lang="ru-RU" sz="1800" dirty="0" smtClean="0">
                <a:sym typeface="Symbol"/>
              </a:rPr>
              <a:t></a:t>
            </a:r>
            <a:r>
              <a:rPr lang="ru-RU" sz="1800" dirty="0" smtClean="0"/>
              <a:t>10</a:t>
            </a:r>
            <a:r>
              <a:rPr lang="ru-RU" sz="1800" baseline="30000" dirty="0" smtClean="0"/>
              <a:t>12</a:t>
            </a:r>
            <a:r>
              <a:rPr lang="ru-RU" sz="1800" dirty="0" smtClean="0"/>
              <a:t> переключений в секунду. Энергия на одно переключение составляла 7.15 </a:t>
            </a:r>
            <a:r>
              <a:rPr lang="ru-RU" sz="1800" dirty="0" err="1" smtClean="0"/>
              <a:t>фДж</a:t>
            </a:r>
            <a:r>
              <a:rPr lang="ru-RU" sz="1800" dirty="0" smtClean="0"/>
              <a:t> (~ 30000 фотонов).</a:t>
            </a:r>
          </a:p>
          <a:p>
            <a:pPr marL="0" indent="363538">
              <a:lnSpc>
                <a:spcPct val="110000"/>
              </a:lnSpc>
              <a:buNone/>
            </a:pPr>
            <a:endParaRPr lang="ru-RU" sz="1800" dirty="0" smtClean="0"/>
          </a:p>
          <a:p>
            <a:pPr marL="0" indent="363538">
              <a:lnSpc>
                <a:spcPct val="110000"/>
              </a:lnSpc>
              <a:buNone/>
            </a:pPr>
            <a:endParaRPr lang="ru-RU" sz="1800" dirty="0" smtClean="0"/>
          </a:p>
          <a:p>
            <a:pPr marL="0" indent="363538">
              <a:lnSpc>
                <a:spcPct val="110000"/>
              </a:lnSpc>
              <a:buNone/>
            </a:pPr>
            <a:endParaRPr lang="ru-RU" sz="1800" dirty="0" smtClean="0"/>
          </a:p>
          <a:p>
            <a:pPr marL="0" indent="363538">
              <a:lnSpc>
                <a:spcPct val="110000"/>
              </a:lnSpc>
              <a:buNone/>
            </a:pPr>
            <a:endParaRPr lang="ru-RU" sz="1800" dirty="0" smtClean="0"/>
          </a:p>
          <a:p>
            <a:pPr marL="0" indent="363538">
              <a:lnSpc>
                <a:spcPct val="110000"/>
              </a:lnSpc>
              <a:buNone/>
            </a:pPr>
            <a:endParaRPr lang="ru-RU" sz="1800" dirty="0" smtClean="0"/>
          </a:p>
          <a:p>
            <a:pPr marL="0" indent="363538">
              <a:lnSpc>
                <a:spcPct val="110000"/>
              </a:lnSpc>
              <a:buNone/>
            </a:pPr>
            <a:endParaRPr lang="ru-RU" sz="1800" dirty="0" smtClean="0"/>
          </a:p>
          <a:p>
            <a:pPr marL="0" indent="363538">
              <a:lnSpc>
                <a:spcPct val="110000"/>
              </a:lnSpc>
              <a:buNone/>
            </a:pPr>
            <a:endParaRPr lang="ru-RU" sz="1800" dirty="0" smtClean="0"/>
          </a:p>
          <a:p>
            <a:pPr marL="0" indent="363538">
              <a:lnSpc>
                <a:spcPct val="110000"/>
              </a:lnSpc>
              <a:buNone/>
            </a:pPr>
            <a:endParaRPr lang="ru-RU" sz="1800" dirty="0" smtClean="0"/>
          </a:p>
          <a:p>
            <a:pPr marL="0" indent="363538">
              <a:lnSpc>
                <a:spcPct val="110000"/>
              </a:lnSpc>
              <a:buNone/>
            </a:pPr>
            <a:endParaRPr lang="ru-RU" sz="1800" dirty="0" smtClean="0"/>
          </a:p>
          <a:p>
            <a:pPr marL="0" indent="363538">
              <a:lnSpc>
                <a:spcPct val="110000"/>
              </a:lnSpc>
              <a:buNone/>
            </a:pPr>
            <a:endParaRPr lang="ru-RU" sz="1800" dirty="0" smtClean="0"/>
          </a:p>
          <a:p>
            <a:pPr marL="0" indent="363538">
              <a:lnSpc>
                <a:spcPct val="110000"/>
              </a:lnSpc>
              <a:buNone/>
            </a:pPr>
            <a:r>
              <a:rPr lang="ru-RU" sz="1800" dirty="0" smtClean="0"/>
              <a:t>Принципиальным недостатком макетов первых оптических компьютеров являлась </a:t>
            </a:r>
            <a:r>
              <a:rPr lang="ru-RU" sz="1800" dirty="0" err="1" smtClean="0"/>
              <a:t>неинтегрируемость</a:t>
            </a:r>
            <a:r>
              <a:rPr lang="ru-RU" sz="1800" dirty="0" smtClean="0"/>
              <a:t> их отдельных компонентов. Исходя из этого, основной задачей следующего этапа работ по оптическому компьютеру было создание его интегрального варианта.</a:t>
            </a:r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Оптические компьютеры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16</a:t>
            </a:fld>
            <a:endParaRPr lang="ru-RU" dirty="0"/>
          </a:p>
        </p:txBody>
      </p:sp>
      <p:pic>
        <p:nvPicPr>
          <p:cNvPr id="6" name="Рисунок 5" descr="Рисунок2.jpg"/>
          <p:cNvPicPr>
            <a:picLocks noChangeAspect="1"/>
          </p:cNvPicPr>
          <p:nvPr/>
        </p:nvPicPr>
        <p:blipFill>
          <a:blip r:embed="rId2"/>
          <a:srcRect l="866" t="1720" r="1246" b="1957"/>
          <a:stretch>
            <a:fillRect/>
          </a:stretch>
        </p:blipFill>
        <p:spPr>
          <a:xfrm>
            <a:off x="785786" y="1571612"/>
            <a:ext cx="7143800" cy="35402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501122" cy="6429396"/>
          </a:xfrm>
        </p:spPr>
        <p:txBody>
          <a:bodyPr>
            <a:normAutofit/>
          </a:bodyPr>
          <a:lstStyle/>
          <a:p>
            <a:pPr marL="0" indent="363538">
              <a:lnSpc>
                <a:spcPct val="110000"/>
              </a:lnSpc>
              <a:buNone/>
            </a:pPr>
            <a:r>
              <a:rPr lang="ru-RU" sz="1800" dirty="0" smtClean="0"/>
              <a:t>В конце 90-х годов прошлого века велись работы по созданию интегрального модуля оптического компьютера с логической матрично-тензорной основой, названного </a:t>
            </a:r>
            <a:r>
              <a:rPr lang="ru-RU" sz="1800" b="1" dirty="0" smtClean="0"/>
              <a:t>HPOC</a:t>
            </a:r>
            <a:r>
              <a:rPr lang="ru-RU" sz="1800" dirty="0" smtClean="0"/>
              <a:t> (</a:t>
            </a:r>
            <a:r>
              <a:rPr lang="ru-RU" sz="1800" dirty="0" err="1" smtClean="0"/>
              <a:t>High</a:t>
            </a:r>
            <a:r>
              <a:rPr lang="ru-RU" sz="1800" dirty="0" smtClean="0"/>
              <a:t> </a:t>
            </a:r>
            <a:r>
              <a:rPr lang="ru-RU" sz="1800" dirty="0" err="1" smtClean="0"/>
              <a:t>Performance</a:t>
            </a:r>
            <a:r>
              <a:rPr lang="ru-RU" sz="1800" dirty="0" smtClean="0"/>
              <a:t> </a:t>
            </a:r>
            <a:r>
              <a:rPr lang="ru-RU" sz="1800" dirty="0" err="1" smtClean="0"/>
              <a:t>Optoelectronic</a:t>
            </a:r>
            <a:r>
              <a:rPr lang="ru-RU" sz="1800" dirty="0" smtClean="0"/>
              <a:t> </a:t>
            </a:r>
            <a:r>
              <a:rPr lang="ru-RU" sz="1800" dirty="0" err="1" smtClean="0"/>
              <a:t>Communication</a:t>
            </a:r>
            <a:r>
              <a:rPr lang="ru-RU" sz="1800" dirty="0" smtClean="0"/>
              <a:t>).</a:t>
            </a:r>
          </a:p>
          <a:p>
            <a:pPr marL="4659313" indent="363538">
              <a:lnSpc>
                <a:spcPct val="110000"/>
              </a:lnSpc>
              <a:buNone/>
            </a:pPr>
            <a:r>
              <a:rPr lang="ru-RU" sz="1800" dirty="0" smtClean="0"/>
              <a:t>В устройстве планировалось использовать входную матрицу VCSEL лазеров, соединенную планарными волноводами и обычной оптикой с матрицами переключения, на основе дифракционных оптических элементов, и выходную систему, состоящую из матрицы лавинных фотодиодов, совмещенную с матрицей вертикально-излучающих диодов. </a:t>
            </a:r>
          </a:p>
          <a:p>
            <a:pPr marL="0" indent="363538">
              <a:lnSpc>
                <a:spcPct val="110000"/>
              </a:lnSpc>
              <a:buNone/>
            </a:pPr>
            <a:r>
              <a:rPr lang="ru-RU" sz="1800" dirty="0" smtClean="0"/>
              <a:t>Опытные образцы показали производительность 4.096 Тб∙с</a:t>
            </a:r>
            <a:r>
              <a:rPr lang="ru-RU" sz="1800" baseline="30000" dirty="0" smtClean="0"/>
              <a:t>-1</a:t>
            </a:r>
            <a:r>
              <a:rPr lang="ru-RU" sz="1800" dirty="0" smtClean="0"/>
              <a:t>, а оценки показывают, что данная система способна развить скорость 10</a:t>
            </a:r>
            <a:r>
              <a:rPr lang="ru-RU" sz="1800" baseline="30000" dirty="0" smtClean="0"/>
              <a:t>15</a:t>
            </a:r>
            <a:r>
              <a:rPr lang="ru-RU" sz="1800" dirty="0" smtClean="0"/>
              <a:t> операций в секунду с энергией менее 1 </a:t>
            </a:r>
            <a:r>
              <a:rPr lang="ru-RU" sz="1800" dirty="0" err="1" smtClean="0"/>
              <a:t>фДж</a:t>
            </a:r>
            <a:r>
              <a:rPr lang="ru-RU" sz="1800" dirty="0" smtClean="0"/>
              <a:t> на одно переключение.</a:t>
            </a:r>
          </a:p>
          <a:p>
            <a:pPr>
              <a:buNone/>
            </a:pPr>
            <a:endParaRPr lang="ru-RU" sz="18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6" name="Рисунок 5" descr="Рисунок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928802"/>
            <a:ext cx="4286280" cy="3169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9942E-6 L 0.19531 -0.0122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-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531 -0.01225 L -0.00156 -0.00185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4614866" cy="796908"/>
          </a:xfrm>
        </p:spPr>
        <p:txBody>
          <a:bodyPr/>
          <a:lstStyle/>
          <a:p>
            <a:r>
              <a:rPr lang="ru-RU" dirty="0" smtClean="0"/>
              <a:t>Третье поколение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358246" cy="5500726"/>
          </a:xfrm>
        </p:spPr>
        <p:txBody>
          <a:bodyPr>
            <a:normAutofit lnSpcReduction="10000"/>
          </a:bodyPr>
          <a:lstStyle/>
          <a:p>
            <a:pPr marL="0" indent="363538">
              <a:lnSpc>
                <a:spcPct val="110000"/>
              </a:lnSpc>
              <a:spcBef>
                <a:spcPts val="600"/>
              </a:spcBef>
              <a:buNone/>
            </a:pPr>
            <a:r>
              <a:rPr lang="ru-RU" sz="1800" dirty="0" smtClean="0"/>
              <a:t>В 2003 году компания </a:t>
            </a:r>
            <a:r>
              <a:rPr lang="ru-RU" sz="1800" dirty="0" err="1" smtClean="0"/>
              <a:t>Lenslet</a:t>
            </a:r>
            <a:r>
              <a:rPr lang="ru-RU" sz="1800" dirty="0" smtClean="0"/>
              <a:t> создала первый в мире оптический процессор </a:t>
            </a:r>
            <a:r>
              <a:rPr lang="ru-RU" sz="1800" b="1" dirty="0" err="1" smtClean="0"/>
              <a:t>EnLight</a:t>
            </a:r>
            <a:r>
              <a:rPr lang="ru-RU" sz="1800" b="1" dirty="0" smtClean="0"/>
              <a:t> 256</a:t>
            </a:r>
            <a:r>
              <a:rPr lang="ru-RU" sz="1800" dirty="0" smtClean="0"/>
              <a:t>.</a:t>
            </a:r>
          </a:p>
          <a:p>
            <a:pPr marL="3773488" indent="363538">
              <a:lnSpc>
                <a:spcPct val="110000"/>
              </a:lnSpc>
              <a:spcBef>
                <a:spcPts val="600"/>
              </a:spcBef>
              <a:buNone/>
            </a:pPr>
            <a:endParaRPr lang="ru-RU" sz="1800" dirty="0" smtClean="0"/>
          </a:p>
          <a:p>
            <a:pPr marL="3773488" indent="363538">
              <a:lnSpc>
                <a:spcPct val="110000"/>
              </a:lnSpc>
              <a:spcBef>
                <a:spcPts val="600"/>
              </a:spcBef>
              <a:buNone/>
            </a:pPr>
            <a:r>
              <a:rPr lang="ru-RU" sz="1800" dirty="0" smtClean="0"/>
              <a:t>Ядро этого процессора – оптическое, а входная и выходная информация представляется в электронном виде. Ядро состоит из 256 VCSEL-лазеров, пространственного модулятора света, набора линз и приемников.</a:t>
            </a:r>
          </a:p>
          <a:p>
            <a:pPr marL="3773488" indent="363538">
              <a:lnSpc>
                <a:spcPct val="110000"/>
              </a:lnSpc>
              <a:spcBef>
                <a:spcPts val="600"/>
              </a:spcBef>
              <a:buNone/>
            </a:pPr>
            <a:endParaRPr lang="ru-RU" sz="1800" dirty="0" smtClean="0"/>
          </a:p>
          <a:p>
            <a:pPr marL="0" indent="363538">
              <a:lnSpc>
                <a:spcPct val="110000"/>
              </a:lnSpc>
              <a:spcBef>
                <a:spcPts val="600"/>
              </a:spcBef>
              <a:buNone/>
            </a:pPr>
            <a:r>
              <a:rPr lang="ru-RU" sz="1800" dirty="0" smtClean="0"/>
              <a:t>Производительность процессора составляет 8 триллионов операций в секунду: за один такт (8 нс) процессор умножает 256-байтный вектор на матрицу 256х256. </a:t>
            </a:r>
          </a:p>
          <a:p>
            <a:pPr marL="0" indent="363538">
              <a:lnSpc>
                <a:spcPct val="110000"/>
              </a:lnSpc>
              <a:spcBef>
                <a:spcPts val="600"/>
              </a:spcBef>
              <a:buNone/>
            </a:pPr>
            <a:r>
              <a:rPr lang="ru-RU" sz="1800" dirty="0" smtClean="0"/>
              <a:t>Оптическая матрица VMM (</a:t>
            </a:r>
            <a:r>
              <a:rPr lang="ru-RU" sz="1800" dirty="0" err="1" smtClean="0"/>
              <a:t>Vector-Matrix</a:t>
            </a:r>
            <a:r>
              <a:rPr lang="ru-RU" sz="1800" dirty="0" smtClean="0"/>
              <a:t> </a:t>
            </a:r>
            <a:r>
              <a:rPr lang="ru-RU" sz="1800" dirty="0" err="1" smtClean="0"/>
              <a:t>Multiplication</a:t>
            </a:r>
            <a:r>
              <a:rPr lang="ru-RU" sz="1800" dirty="0" smtClean="0"/>
              <a:t>) конвертирует электрическую информацию в свет, затем производит необходимые преобразования этой информации, направляя свет через программируемую внутреннюю оптику. Свет, который появляется на выходе, ощущается множеством датчиков и преобразуется обратно в электрический сигнал. </a:t>
            </a:r>
          </a:p>
          <a:p>
            <a:pPr marL="0" indent="363538">
              <a:buNone/>
            </a:pPr>
            <a:endParaRPr lang="ru-RU" sz="18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6" name="Рисунок 5" descr="Процессор EnLight 25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643050"/>
            <a:ext cx="3496987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329642" cy="6072230"/>
          </a:xfrm>
        </p:spPr>
        <p:txBody>
          <a:bodyPr>
            <a:normAutofit lnSpcReduction="10000"/>
          </a:bodyPr>
          <a:lstStyle/>
          <a:p>
            <a:pPr marL="0" indent="261938">
              <a:lnSpc>
                <a:spcPct val="110000"/>
              </a:lnSpc>
              <a:buNone/>
            </a:pPr>
            <a:r>
              <a:rPr lang="ru-RU" sz="1800" dirty="0" smtClean="0"/>
              <a:t>VMM состоит из трех основных элементов: </a:t>
            </a:r>
          </a:p>
          <a:p>
            <a:pPr marL="0" indent="261938">
              <a:lnSpc>
                <a:spcPct val="110000"/>
              </a:lnSpc>
            </a:pPr>
            <a:r>
              <a:rPr lang="ru-RU" sz="1800" dirty="0" smtClean="0"/>
              <a:t>N некогерентных лазеров; </a:t>
            </a:r>
          </a:p>
          <a:p>
            <a:pPr marL="0" indent="261938">
              <a:lnSpc>
                <a:spcPct val="110000"/>
              </a:lnSpc>
            </a:pPr>
            <a:r>
              <a:rPr lang="ru-RU" sz="1800" dirty="0" smtClean="0"/>
              <a:t>пространственного модулятора; </a:t>
            </a:r>
          </a:p>
          <a:p>
            <a:pPr marL="0" indent="261938">
              <a:lnSpc>
                <a:spcPct val="110000"/>
              </a:lnSpc>
            </a:pPr>
            <a:r>
              <a:rPr lang="ru-RU" sz="1800" dirty="0" smtClean="0"/>
              <a:t>ряда из N детекторов света. </a:t>
            </a:r>
          </a:p>
          <a:p>
            <a:pPr marL="5646738" indent="261938">
              <a:lnSpc>
                <a:spcPct val="110000"/>
              </a:lnSpc>
              <a:buNone/>
            </a:pPr>
            <a:endParaRPr lang="ru-RU" sz="1800" dirty="0" smtClean="0"/>
          </a:p>
          <a:p>
            <a:pPr marL="5834063" indent="261938">
              <a:lnSpc>
                <a:spcPct val="110000"/>
              </a:lnSpc>
              <a:buNone/>
            </a:pPr>
            <a:r>
              <a:rPr lang="ru-RU" sz="1800" dirty="0" smtClean="0"/>
              <a:t>Каждый элемент входного вектора проектируется на столбец матрицы. Каждый ряд матрицы проектируется на один детектор в векторе результата (вывода).</a:t>
            </a:r>
          </a:p>
          <a:p>
            <a:pPr marL="5384800" indent="261938">
              <a:lnSpc>
                <a:spcPct val="110000"/>
              </a:lnSpc>
              <a:buNone/>
            </a:pPr>
            <a:r>
              <a:rPr lang="ru-RU" sz="1800" dirty="0" smtClean="0"/>
              <a:t> </a:t>
            </a:r>
          </a:p>
          <a:p>
            <a:pPr marL="0" indent="261938">
              <a:lnSpc>
                <a:spcPct val="110000"/>
              </a:lnSpc>
              <a:buNone/>
            </a:pPr>
            <a:r>
              <a:rPr lang="ru-RU" sz="1800" dirty="0" smtClean="0"/>
              <a:t>Программирование оптического цифрового сигнального процессора (</a:t>
            </a:r>
            <a:r>
              <a:rPr lang="ru-RU" sz="1800" dirty="0" err="1" smtClean="0"/>
              <a:t>Optical</a:t>
            </a:r>
            <a:r>
              <a:rPr lang="ru-RU" sz="1800" dirty="0" smtClean="0"/>
              <a:t> </a:t>
            </a:r>
            <a:r>
              <a:rPr lang="ru-RU" sz="1800" dirty="0" err="1" smtClean="0"/>
              <a:t>Digital</a:t>
            </a:r>
            <a:r>
              <a:rPr lang="ru-RU" sz="1800" dirty="0" smtClean="0"/>
              <a:t> </a:t>
            </a:r>
            <a:r>
              <a:rPr lang="ru-RU" sz="1800" dirty="0" err="1" smtClean="0"/>
              <a:t>Signal</a:t>
            </a:r>
            <a:r>
              <a:rPr lang="ru-RU" sz="1800" dirty="0" smtClean="0"/>
              <a:t> </a:t>
            </a:r>
            <a:r>
              <a:rPr lang="ru-RU" sz="1800" dirty="0" err="1" smtClean="0"/>
              <a:t>Processing</a:t>
            </a:r>
            <a:r>
              <a:rPr lang="ru-RU" sz="1800" dirty="0" smtClean="0"/>
              <a:t> </a:t>
            </a:r>
            <a:r>
              <a:rPr lang="ru-RU" sz="1800" dirty="0" err="1" smtClean="0"/>
              <a:t>Engine</a:t>
            </a:r>
            <a:r>
              <a:rPr lang="ru-RU" sz="1800" dirty="0" smtClean="0"/>
              <a:t>, ODSPE) заключается в изменении значений, которые сохранены в пространственном модуляторе (</a:t>
            </a:r>
            <a:r>
              <a:rPr lang="ru-RU" sz="1800" dirty="0" err="1" smtClean="0"/>
              <a:t>Spatial</a:t>
            </a:r>
            <a:r>
              <a:rPr lang="ru-RU" sz="1800" dirty="0" smtClean="0"/>
              <a:t> </a:t>
            </a:r>
            <a:r>
              <a:rPr lang="ru-RU" sz="1800" dirty="0" err="1" smtClean="0"/>
              <a:t>Light</a:t>
            </a:r>
            <a:r>
              <a:rPr lang="ru-RU" sz="1800" dirty="0" smtClean="0"/>
              <a:t> </a:t>
            </a:r>
            <a:r>
              <a:rPr lang="ru-RU" sz="1800" dirty="0" err="1" smtClean="0"/>
              <a:t>Modulator</a:t>
            </a:r>
            <a:r>
              <a:rPr lang="ru-RU" sz="1800" dirty="0" smtClean="0"/>
              <a:t>, SLM). Загрузка приложения аналогична замене матрицы в пространственном модуляторе. </a:t>
            </a:r>
            <a:endParaRPr lang="ru-RU" sz="18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6" name="Рисунок 5" descr="Принцип работы ядра VM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785926"/>
            <a:ext cx="5562600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29697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Научные достижения, способствовавшие развитию отрасли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58" y="1928802"/>
            <a:ext cx="8115328" cy="3786214"/>
          </a:xfrm>
        </p:spPr>
        <p:txBody>
          <a:bodyPr>
            <a:normAutofit fontScale="92500"/>
          </a:bodyPr>
          <a:lstStyle/>
          <a:p>
            <a:pPr fontAlgn="t"/>
            <a:r>
              <a:rPr lang="ru-RU" dirty="0" smtClean="0"/>
              <a:t>достижения в области </a:t>
            </a:r>
            <a:r>
              <a:rPr lang="ru-RU" u="sng" dirty="0" smtClean="0"/>
              <a:t>Фурье-оптики</a:t>
            </a:r>
            <a:r>
              <a:rPr lang="ru-RU" dirty="0" smtClean="0"/>
              <a:t> (Нобелевская премия 1953 г., Ф. </a:t>
            </a:r>
            <a:r>
              <a:rPr lang="ru-RU" dirty="0" err="1" smtClean="0"/>
              <a:t>Цернике</a:t>
            </a:r>
            <a:r>
              <a:rPr lang="ru-RU" dirty="0" smtClean="0"/>
              <a:t>)</a:t>
            </a:r>
          </a:p>
          <a:p>
            <a:pPr fontAlgn="t"/>
            <a:r>
              <a:rPr lang="ru-RU" dirty="0" smtClean="0"/>
              <a:t>создание оптических квантовых генераторов – </a:t>
            </a:r>
            <a:r>
              <a:rPr lang="ru-RU" u="sng" dirty="0" smtClean="0"/>
              <a:t>лазеров</a:t>
            </a:r>
            <a:r>
              <a:rPr lang="ru-RU" dirty="0" smtClean="0"/>
              <a:t> (Нобелевская премия 1964 г., А. М. Прохоров, Н. Г. Басов, Ч. </a:t>
            </a:r>
            <a:r>
              <a:rPr lang="ru-RU" dirty="0" err="1" smtClean="0"/>
              <a:t>Таунс</a:t>
            </a:r>
            <a:r>
              <a:rPr lang="ru-RU" dirty="0" smtClean="0"/>
              <a:t>) </a:t>
            </a:r>
          </a:p>
          <a:p>
            <a:pPr fontAlgn="t"/>
            <a:r>
              <a:rPr lang="ru-RU" dirty="0" smtClean="0"/>
              <a:t>изобретение и разработка </a:t>
            </a:r>
            <a:r>
              <a:rPr lang="ru-RU" u="sng" dirty="0" smtClean="0"/>
              <a:t>голографического метода</a:t>
            </a:r>
            <a:r>
              <a:rPr lang="ru-RU" dirty="0" smtClean="0"/>
              <a:t> (Нобелевская премия 1964 г., А. М. Прохоров, Н. Г. Басов, Ч. </a:t>
            </a:r>
            <a:r>
              <a:rPr lang="ru-RU" dirty="0" err="1" smtClean="0"/>
              <a:t>Таунс</a:t>
            </a:r>
            <a:r>
              <a:rPr lang="ru-RU" dirty="0" smtClean="0"/>
              <a:t>)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796908"/>
          </a:xfrm>
        </p:spPr>
        <p:txBody>
          <a:bodyPr>
            <a:normAutofit/>
          </a:bodyPr>
          <a:lstStyle/>
          <a:p>
            <a:r>
              <a:rPr lang="ru-RU" dirty="0" smtClean="0"/>
              <a:t>Оптические технологии сегодня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186766" cy="5500726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sz="3800" dirty="0" smtClean="0"/>
              <a:t>Сотрудники Коннектикутского университета и Оптического научного центра </a:t>
            </a:r>
            <a:r>
              <a:rPr lang="ru-RU" sz="3800" dirty="0" err="1" smtClean="0"/>
              <a:t>Аризонского</a:t>
            </a:r>
            <a:r>
              <a:rPr lang="ru-RU" sz="3800" dirty="0" smtClean="0"/>
              <a:t> университета предложили преобразовывать изображение отпечатков пальцев, лица, подписи владельца документа в специальный фазовый профиль, который одновременно записывается в прозрачной голографической среде на карте и в базе данных. Проверить подлинность карты можно лишь с помощью оптического процессора или коррелятора.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sz="3800" dirty="0" smtClean="0"/>
              <a:t>Уже в 1996 году фирмой IBM была разработана голографическая память. Для ввода картинок в память используется управляемый транспарант размером 1024*1024 пикселей, способный работать с частотой 1 тыс. изображений в секунду. Для вывода информации применяется камера ПЗС размером 2048*2048 пикселей.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sz="3800" dirty="0" smtClean="0"/>
              <a:t>В совместной разработке Колорадского университета и исследовательского института JILA (США) оптический нейрокомпьютер используется для распознавания человеческой речи. </a:t>
            </a:r>
            <a:r>
              <a:rPr lang="ru-RU" sz="3800" dirty="0" err="1" smtClean="0"/>
              <a:t>Фурье-спектры</a:t>
            </a:r>
            <a:r>
              <a:rPr lang="ru-RU" sz="3800" dirty="0" smtClean="0"/>
              <a:t> отрезков человеческой речи преобразовывались в визуальную картину, которая далее обрабатывалась оптическими методами. Система работала гораздо быстрее и надежнее, чем специально обученная </a:t>
            </a:r>
            <a:r>
              <a:rPr lang="ru-RU" sz="3800" dirty="0" err="1" smtClean="0"/>
              <a:t>нейросеть</a:t>
            </a:r>
            <a:r>
              <a:rPr lang="ru-RU" sz="3800" dirty="0" smtClean="0"/>
              <a:t> на электронных чипах.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72188" cy="1582726"/>
          </a:xfrm>
        </p:spPr>
        <p:txBody>
          <a:bodyPr>
            <a:normAutofit/>
          </a:bodyPr>
          <a:lstStyle/>
          <a:p>
            <a:r>
              <a:rPr lang="ru-RU" dirty="0" smtClean="0"/>
              <a:t>Проблемы оптических компьютеров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7467600" cy="412592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недостаточное финансирование проектов;</a:t>
            </a:r>
          </a:p>
          <a:p>
            <a:r>
              <a:rPr lang="ru-RU" dirty="0" smtClean="0"/>
              <a:t>продолжающийся рост характеристик компьютеров на основе традиционной технологии;</a:t>
            </a:r>
          </a:p>
          <a:p>
            <a:r>
              <a:rPr lang="ru-RU" dirty="0" smtClean="0"/>
              <a:t>проблема интеграция отдельных компонентов;</a:t>
            </a:r>
          </a:p>
          <a:p>
            <a:r>
              <a:rPr lang="ru-RU" dirty="0" smtClean="0"/>
              <a:t>высокая стоимость технологий и материалов.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467600" cy="86834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Преимущества оптических технологий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143932" cy="4714908"/>
          </a:xfrm>
        </p:spPr>
        <p:txBody>
          <a:bodyPr>
            <a:normAutofit fontScale="70000" lnSpcReduction="20000"/>
          </a:bodyPr>
          <a:lstStyle/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ru-RU" dirty="0" smtClean="0"/>
              <a:t>Возможность параллельной передачи и обработки изображений одним пучком;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ru-RU" dirty="0" smtClean="0"/>
              <a:t>Возможность использования прозрачных сред для хранения, обработки и коммутации информации;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ru-RU" dirty="0" smtClean="0"/>
              <a:t>Возможность использования поляризации;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ru-RU" dirty="0" smtClean="0"/>
              <a:t>Возможность одновременной, параллельной работы с различными длинами волн;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ru-RU" dirty="0" smtClean="0"/>
              <a:t>Возможности работы на очень высокой опорной частоте излучения (порядка 1000Гц);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ru-RU" dirty="0" smtClean="0"/>
              <a:t>Возможность обработки в прозрачной среде информации, закодированной оптическим лучом, без затрат энергии;</a:t>
            </a:r>
          </a:p>
          <a:p>
            <a:pPr lvl="0">
              <a:lnSpc>
                <a:spcPct val="120000"/>
              </a:lnSpc>
              <a:spcBef>
                <a:spcPts val="600"/>
              </a:spcBef>
            </a:pPr>
            <a:r>
              <a:rPr lang="ru-RU" dirty="0" smtClean="0"/>
              <a:t>Отсутствие побочного взаимодействия с окружающей средой.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Основы оптических процессоров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Часть 1.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5429288" cy="857256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Пример: фильтрация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3571900" cy="2714644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0" algn="l"/>
              </a:tabLst>
            </a:pPr>
            <a:r>
              <a:rPr lang="ru-RU" sz="2900" dirty="0" smtClean="0"/>
              <a:t>Экспериментальная установка: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0" algn="l"/>
              </a:tabLst>
            </a:pPr>
            <a:r>
              <a:rPr lang="ru-RU" sz="2900" dirty="0" smtClean="0"/>
              <a:t>ширма с тремя источниками света А, В и С, экран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  <a:tabLst>
                <a:tab pos="0" algn="l"/>
              </a:tabLst>
            </a:pPr>
            <a:endParaRPr lang="ru-RU" sz="2900" dirty="0" smtClean="0"/>
          </a:p>
          <a:p>
            <a:pPr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900" dirty="0" smtClean="0"/>
              <a:t>Задача: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900" dirty="0" smtClean="0"/>
              <a:t>как сделать, чтобы на экран попадал свет только от источников А и С?</a:t>
            </a:r>
          </a:p>
          <a:p>
            <a:pPr marL="0" indent="0">
              <a:buNone/>
              <a:tabLst>
                <a:tab pos="0" algn="l"/>
              </a:tabLst>
            </a:pPr>
            <a:endParaRPr lang="ru-RU" dirty="0"/>
          </a:p>
        </p:txBody>
      </p:sp>
      <p:pic>
        <p:nvPicPr>
          <p:cNvPr id="4" name="Рисунок 3" descr="image007.gif"/>
          <p:cNvPicPr>
            <a:picLocks noChangeAspect="1"/>
          </p:cNvPicPr>
          <p:nvPr/>
        </p:nvPicPr>
        <p:blipFill>
          <a:blip r:embed="rId2"/>
          <a:srcRect l="3093" t="3303" r="3956" b="6263"/>
          <a:stretch>
            <a:fillRect/>
          </a:stretch>
        </p:blipFill>
        <p:spPr>
          <a:xfrm>
            <a:off x="4071934" y="1071546"/>
            <a:ext cx="4643470" cy="26590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image010.gif"/>
          <p:cNvPicPr>
            <a:picLocks noChangeAspect="1"/>
          </p:cNvPicPr>
          <p:nvPr/>
        </p:nvPicPr>
        <p:blipFill>
          <a:blip r:embed="rId3"/>
          <a:srcRect l="1709" t="2886" r="1709" b="3330"/>
          <a:stretch>
            <a:fillRect/>
          </a:stretch>
        </p:blipFill>
        <p:spPr>
          <a:xfrm>
            <a:off x="4071934" y="3929067"/>
            <a:ext cx="4643470" cy="26710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28596" y="4071942"/>
            <a:ext cx="3643338" cy="210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dirty="0" smtClean="0"/>
              <a:t>Решение:</a:t>
            </a:r>
          </a:p>
          <a:p>
            <a:pPr>
              <a:spcBef>
                <a:spcPts val="600"/>
              </a:spcBef>
            </a:pPr>
            <a:r>
              <a:rPr lang="ru-RU" dirty="0" smtClean="0"/>
              <a:t>поставим </a:t>
            </a:r>
            <a:r>
              <a:rPr lang="ru-RU" dirty="0"/>
              <a:t>на пути света линзу (фазовый </a:t>
            </a:r>
            <a:r>
              <a:rPr lang="ru-RU" dirty="0" smtClean="0"/>
              <a:t>транспарант) и амплитудный транспарант-фильтр (пластинку </a:t>
            </a:r>
            <a:r>
              <a:rPr lang="ru-RU" dirty="0"/>
              <a:t>с непрозрачным участком напротив изображения </a:t>
            </a:r>
            <a:r>
              <a:rPr lang="ru-RU" dirty="0" smtClean="0"/>
              <a:t>В).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5614998" cy="1154098"/>
          </a:xfrm>
        </p:spPr>
        <p:txBody>
          <a:bodyPr>
            <a:noAutofit/>
          </a:bodyPr>
          <a:lstStyle/>
          <a:p>
            <a:r>
              <a:rPr lang="ru-RU" dirty="0" smtClean="0"/>
              <a:t>Транспарант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1071546"/>
            <a:ext cx="828680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1938">
              <a:spcBef>
                <a:spcPts val="600"/>
              </a:spcBef>
            </a:pPr>
            <a:r>
              <a:rPr lang="ru-RU" dirty="0" smtClean="0"/>
              <a:t>Существует </a:t>
            </a:r>
            <a:r>
              <a:rPr lang="ru-RU" dirty="0"/>
              <a:t>возможность кодирования информации путем изменения амплитуды и фазы луча </a:t>
            </a:r>
            <a:r>
              <a:rPr lang="ru-RU" dirty="0" smtClean="0"/>
              <a:t>во времени </a:t>
            </a:r>
            <a:r>
              <a:rPr lang="ru-RU" dirty="0"/>
              <a:t>и в </a:t>
            </a:r>
            <a:r>
              <a:rPr lang="ru-RU" dirty="0" smtClean="0"/>
              <a:t>пространстве. Формой </a:t>
            </a:r>
            <a:r>
              <a:rPr lang="ru-RU" dirty="0"/>
              <a:t>реализации этой идеи является оптический элемент, называемый </a:t>
            </a:r>
            <a:r>
              <a:rPr lang="ru-RU" dirty="0" smtClean="0"/>
              <a:t>транспарантом.</a:t>
            </a:r>
          </a:p>
          <a:p>
            <a:pPr marL="4479925" indent="266700">
              <a:spcBef>
                <a:spcPts val="600"/>
              </a:spcBef>
              <a:tabLst>
                <a:tab pos="4484688" algn="l"/>
              </a:tabLst>
            </a:pPr>
            <a:r>
              <a:rPr lang="ru-RU" dirty="0" smtClean="0"/>
              <a:t>Физически </a:t>
            </a:r>
            <a:r>
              <a:rPr lang="ru-RU" dirty="0"/>
              <a:t>это кусочек прозрачного материала, на который каким-либо способом нанесено </a:t>
            </a:r>
            <a:r>
              <a:rPr lang="ru-RU" dirty="0" smtClean="0"/>
              <a:t>изображение – пространственное </a:t>
            </a:r>
            <a:r>
              <a:rPr lang="ru-RU" dirty="0"/>
              <a:t>(в координатах, связанных с транспарантом) распределение коэффициента поглощения, коэффициента преломления (или толщины) или же того и другого </a:t>
            </a:r>
            <a:r>
              <a:rPr lang="ru-RU" dirty="0" smtClean="0"/>
              <a:t>одновременно.</a:t>
            </a:r>
          </a:p>
          <a:p>
            <a:pPr indent="261938">
              <a:spcBef>
                <a:spcPts val="600"/>
              </a:spcBef>
            </a:pPr>
            <a:r>
              <a:rPr lang="ru-RU" dirty="0" smtClean="0"/>
              <a:t>Транспаранты </a:t>
            </a:r>
            <a:r>
              <a:rPr lang="ru-RU" dirty="0"/>
              <a:t>можно изготавливать на базе технологий, позволяющих управлять оптическими свойствами вещества (жидкие кристаллы или электрооптические материалы), что дает возможность помимо пространственной модуляции осуществлять еще и </a:t>
            </a:r>
            <a:r>
              <a:rPr lang="ru-RU" dirty="0" smtClean="0"/>
              <a:t>временную.</a:t>
            </a:r>
            <a:endParaRPr lang="ru-RU" dirty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  <p:pic>
        <p:nvPicPr>
          <p:cNvPr id="4" name="Содержимое 3" descr="image004.gif"/>
          <p:cNvPicPr>
            <a:picLocks noGrp="1" noChangeAspect="1"/>
          </p:cNvPicPr>
          <p:nvPr>
            <p:ph idx="1"/>
          </p:nvPr>
        </p:nvPicPr>
        <p:blipFill>
          <a:blip r:embed="rId2"/>
          <a:srcRect l="1864" t="3636" r="2135" b="3636"/>
          <a:stretch>
            <a:fillRect/>
          </a:stretch>
        </p:blipFill>
        <p:spPr>
          <a:xfrm>
            <a:off x="500034" y="2214554"/>
            <a:ext cx="4429156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429684" cy="4500594"/>
          </a:xfrm>
        </p:spPr>
        <p:txBody>
          <a:bodyPr wrap="square"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ru-RU" sz="1800" b="1" dirty="0" smtClean="0"/>
              <a:t>Принцип обратимости голограмм:</a:t>
            </a:r>
          </a:p>
          <a:p>
            <a:pPr marL="0" indent="0">
              <a:spcBef>
                <a:spcPts val="600"/>
              </a:spcBef>
              <a:buNone/>
            </a:pPr>
            <a:endParaRPr lang="ru-RU" sz="1800" b="1" dirty="0" smtClean="0"/>
          </a:p>
          <a:p>
            <a:pPr marL="4746625" indent="0">
              <a:spcBef>
                <a:spcPts val="600"/>
              </a:spcBef>
              <a:buNone/>
            </a:pPr>
            <a:r>
              <a:rPr lang="ru-RU" sz="1800" dirty="0" smtClean="0"/>
              <a:t>голограмма любого объекта, записанная при наличии опорного пучка, восстанавливает изображение объекта при освещении опорным пучком, но при освещении ее светом объекта «восстанавливает» опорный пучок. </a:t>
            </a:r>
          </a:p>
          <a:p>
            <a:pPr marL="0" indent="261938">
              <a:spcBef>
                <a:spcPts val="600"/>
              </a:spcBef>
              <a:buNone/>
            </a:pPr>
            <a:r>
              <a:rPr lang="ru-RU" sz="1800" dirty="0" smtClean="0"/>
              <a:t>Аналогично голограмма объекта А, записанная при использовании в качестве опорного пучка свет от объекта В, восстанавливает в свете одного из них изображения другое, и наоборот.</a:t>
            </a:r>
            <a:endParaRPr lang="ru-RU" sz="1800" dirty="0"/>
          </a:p>
        </p:txBody>
      </p:sp>
      <p:pic>
        <p:nvPicPr>
          <p:cNvPr id="12" name="Рисунок 11" descr="image017.gif"/>
          <p:cNvPicPr>
            <a:picLocks noChangeAspect="1"/>
          </p:cNvPicPr>
          <p:nvPr/>
        </p:nvPicPr>
        <p:blipFill>
          <a:blip r:embed="rId2"/>
          <a:srcRect l="879" t="3508" r="1515" b="3509"/>
          <a:stretch>
            <a:fillRect/>
          </a:stretch>
        </p:blipFill>
        <p:spPr>
          <a:xfrm>
            <a:off x="571472" y="2357430"/>
            <a:ext cx="4643469" cy="22207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Голография</a:t>
            </a:r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14932" cy="868346"/>
          </a:xfrm>
        </p:spPr>
        <p:txBody>
          <a:bodyPr/>
          <a:lstStyle/>
          <a:p>
            <a:r>
              <a:rPr lang="ru-RU" dirty="0" smtClean="0"/>
              <a:t>Элементарная база</a:t>
            </a:r>
            <a:endParaRPr lang="ru-RU" dirty="0"/>
          </a:p>
        </p:txBody>
      </p:sp>
      <p:pic>
        <p:nvPicPr>
          <p:cNvPr id="6" name="Рисунок 5" descr="image023.gif"/>
          <p:cNvPicPr>
            <a:picLocks noChangeAspect="1"/>
          </p:cNvPicPr>
          <p:nvPr/>
        </p:nvPicPr>
        <p:blipFill>
          <a:blip r:embed="rId2"/>
          <a:srcRect l="3478" t="3443" r="3478" b="3592"/>
          <a:stretch>
            <a:fillRect/>
          </a:stretch>
        </p:blipFill>
        <p:spPr>
          <a:xfrm>
            <a:off x="4572000" y="3286124"/>
            <a:ext cx="4286280" cy="32447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Содержимое 4" descr="image022.gif"/>
          <p:cNvPicPr>
            <a:picLocks noGrp="1" noChangeAspect="1"/>
          </p:cNvPicPr>
          <p:nvPr>
            <p:ph idx="1"/>
          </p:nvPr>
        </p:nvPicPr>
        <p:blipFill>
          <a:blip r:embed="rId3"/>
          <a:srcRect l="2311" t="7407" r="2929" b="5556"/>
          <a:stretch>
            <a:fillRect/>
          </a:stretch>
        </p:blipFill>
        <p:spPr>
          <a:xfrm>
            <a:off x="4572000" y="1214422"/>
            <a:ext cx="4251321" cy="18974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285720" y="1214422"/>
            <a:ext cx="4214842" cy="5429288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pPr>
              <a:spcBef>
                <a:spcPts val="600"/>
              </a:spcBef>
            </a:pPr>
            <a:r>
              <a:rPr lang="ru-RU" sz="1900" dirty="0"/>
              <a:t>Реализация </a:t>
            </a:r>
            <a:r>
              <a:rPr lang="ru-RU" sz="1900" b="1" dirty="0"/>
              <a:t>многовходовой функции ИЛИ-НЕ / И-НЕ</a:t>
            </a:r>
            <a:r>
              <a:rPr lang="ru-RU" sz="1900" dirty="0"/>
              <a:t> с помощью линзы L и порогового устройства-инвертора </a:t>
            </a:r>
            <a:r>
              <a:rPr lang="ru-RU" sz="1900" dirty="0" smtClean="0"/>
              <a:t>N. </a:t>
            </a:r>
          </a:p>
          <a:p>
            <a:pPr>
              <a:spcBef>
                <a:spcPts val="600"/>
              </a:spcBef>
            </a:pPr>
            <a:endParaRPr lang="ru-RU" sz="1900" dirty="0"/>
          </a:p>
          <a:p>
            <a:pPr>
              <a:spcBef>
                <a:spcPts val="600"/>
              </a:spcBef>
            </a:pPr>
            <a:r>
              <a:rPr lang="ru-RU" sz="1900" b="1" dirty="0" smtClean="0"/>
              <a:t>Оптический процессор, преобразовывающий входной вектор-строку в выходной вектор-столбец:</a:t>
            </a:r>
          </a:p>
          <a:p>
            <a:pPr>
              <a:spcBef>
                <a:spcPts val="600"/>
              </a:spcBef>
            </a:pPr>
            <a:r>
              <a:rPr lang="ru-RU" sz="1900" dirty="0" smtClean="0"/>
              <a:t>LED – линейка светоизлучающих диодов;</a:t>
            </a:r>
          </a:p>
          <a:p>
            <a:pPr>
              <a:spcBef>
                <a:spcPts val="600"/>
              </a:spcBef>
            </a:pPr>
            <a:r>
              <a:rPr lang="en-US" sz="1900" dirty="0" smtClean="0"/>
              <a:t>L</a:t>
            </a:r>
            <a:r>
              <a:rPr lang="ru-RU" sz="1900" dirty="0" smtClean="0"/>
              <a:t>1, </a:t>
            </a:r>
            <a:r>
              <a:rPr lang="en-US" sz="1900" dirty="0" smtClean="0"/>
              <a:t>L2</a:t>
            </a:r>
            <a:r>
              <a:rPr lang="ru-RU" sz="1900" dirty="0" smtClean="0"/>
              <a:t>– цилиндрические линзы; </a:t>
            </a:r>
          </a:p>
          <a:p>
            <a:pPr>
              <a:spcBef>
                <a:spcPts val="600"/>
              </a:spcBef>
            </a:pPr>
            <a:r>
              <a:rPr lang="ru-RU" sz="1900" dirty="0" smtClean="0"/>
              <a:t>T – оптический транспарант с записанной на нем матрицей пропускания T(</a:t>
            </a:r>
            <a:r>
              <a:rPr lang="ru-RU" sz="1900" dirty="0" err="1" smtClean="0"/>
              <a:t>i</a:t>
            </a:r>
            <a:r>
              <a:rPr lang="ru-RU" sz="1900" dirty="0" smtClean="0"/>
              <a:t>, </a:t>
            </a:r>
            <a:r>
              <a:rPr lang="ru-RU" sz="1900" dirty="0" err="1" smtClean="0"/>
              <a:t>j</a:t>
            </a:r>
            <a:r>
              <a:rPr lang="ru-RU" sz="1900" dirty="0" smtClean="0"/>
              <a:t>);</a:t>
            </a:r>
          </a:p>
          <a:p>
            <a:pPr>
              <a:spcBef>
                <a:spcPts val="600"/>
              </a:spcBef>
            </a:pPr>
            <a:r>
              <a:rPr lang="en-US" sz="1900" dirty="0" smtClean="0"/>
              <a:t>D – </a:t>
            </a:r>
            <a:r>
              <a:rPr lang="ru-RU" sz="1900" dirty="0" smtClean="0"/>
              <a:t>многоэлементный фотоприемник.</a:t>
            </a:r>
          </a:p>
          <a:p>
            <a:pPr>
              <a:spcBef>
                <a:spcPts val="600"/>
              </a:spcBef>
            </a:pPr>
            <a:r>
              <a:rPr lang="ru-RU" sz="1900" dirty="0" smtClean="0"/>
              <a:t>Входной Х и выходной У вектора связаны линейным преобразованием: У = ТХ.</a:t>
            </a:r>
          </a:p>
          <a:p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0034" y="428604"/>
            <a:ext cx="8358246" cy="5969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Оптический </a:t>
            </a:r>
            <a:r>
              <a:rPr lang="ru-RU" b="1" dirty="0"/>
              <a:t>процессор, реализующий операцию свертки двух </a:t>
            </a:r>
            <a:r>
              <a:rPr lang="ru-RU" b="1" dirty="0" smtClean="0"/>
              <a:t>изображений:</a:t>
            </a:r>
          </a:p>
          <a:p>
            <a:pPr marL="4572000"/>
            <a:endParaRPr lang="ru-RU" dirty="0"/>
          </a:p>
          <a:p>
            <a:pPr marL="4572000">
              <a:spcBef>
                <a:spcPts val="600"/>
              </a:spcBef>
            </a:pPr>
            <a:r>
              <a:rPr lang="ru-RU" dirty="0" smtClean="0"/>
              <a:t>S </a:t>
            </a:r>
            <a:r>
              <a:rPr lang="ru-RU" dirty="0"/>
              <a:t>– плоский однородный источник </a:t>
            </a:r>
            <a:r>
              <a:rPr lang="ru-RU" dirty="0" smtClean="0"/>
              <a:t>света;</a:t>
            </a:r>
          </a:p>
          <a:p>
            <a:pPr marL="4572000">
              <a:spcBef>
                <a:spcPts val="600"/>
              </a:spcBef>
            </a:pPr>
            <a:r>
              <a:rPr lang="ru-RU" dirty="0" smtClean="0"/>
              <a:t>L1 </a:t>
            </a:r>
            <a:r>
              <a:rPr lang="ru-RU" dirty="0"/>
              <a:t>и L2 – сферические </a:t>
            </a:r>
            <a:r>
              <a:rPr lang="ru-RU" dirty="0" smtClean="0"/>
              <a:t>линзы;</a:t>
            </a:r>
          </a:p>
          <a:p>
            <a:pPr marL="4572000">
              <a:spcBef>
                <a:spcPts val="600"/>
              </a:spcBef>
            </a:pPr>
            <a:r>
              <a:rPr lang="ru-RU" dirty="0" smtClean="0"/>
              <a:t>D </a:t>
            </a:r>
            <a:r>
              <a:rPr lang="ru-RU" dirty="0"/>
              <a:t>– матричный </a:t>
            </a:r>
            <a:r>
              <a:rPr lang="ru-RU" dirty="0" smtClean="0"/>
              <a:t>фотоприемник;</a:t>
            </a:r>
          </a:p>
          <a:p>
            <a:pPr marL="4572000">
              <a:spcBef>
                <a:spcPts val="600"/>
              </a:spcBef>
            </a:pPr>
            <a:r>
              <a:rPr lang="ru-RU" dirty="0" smtClean="0"/>
              <a:t>T1 </a:t>
            </a:r>
            <a:r>
              <a:rPr lang="ru-RU" dirty="0"/>
              <a:t>и T2 – транспаранты, пропускание которых соответствует двум обрабатываемым  </a:t>
            </a:r>
            <a:r>
              <a:rPr lang="ru-RU" dirty="0" smtClean="0"/>
              <a:t>изображениям.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/>
              <a:t>Распределение интенсивности излучения на матричном фотоприемнике пропорционально интегралу: </a:t>
            </a:r>
            <a:endParaRPr lang="ru-RU" dirty="0" smtClean="0"/>
          </a:p>
          <a:p>
            <a:endParaRPr lang="ru-RU" dirty="0"/>
          </a:p>
          <a:p>
            <a:pPr algn="ctr"/>
            <a:r>
              <a:rPr lang="en-US" sz="2400" b="1" dirty="0" smtClean="0"/>
              <a:t>J</a:t>
            </a:r>
            <a:r>
              <a:rPr lang="ru-RU" sz="2400" b="1" dirty="0"/>
              <a:t>(</a:t>
            </a:r>
            <a:r>
              <a:rPr lang="en-US" sz="2400" b="1" dirty="0"/>
              <a:t>x</a:t>
            </a:r>
            <a:r>
              <a:rPr lang="ru-RU" sz="2400" b="1" dirty="0"/>
              <a:t>,</a:t>
            </a:r>
            <a:r>
              <a:rPr lang="en-US" sz="2400" b="1" dirty="0"/>
              <a:t>y</a:t>
            </a:r>
            <a:r>
              <a:rPr lang="ru-RU" sz="2400" b="1" dirty="0"/>
              <a:t>) = ∫∫(</a:t>
            </a:r>
            <a:r>
              <a:rPr lang="en-US" sz="2400" b="1" dirty="0"/>
              <a:t>T</a:t>
            </a:r>
            <a:r>
              <a:rPr lang="ru-RU" sz="2400" b="1" dirty="0"/>
              <a:t>1(</a:t>
            </a:r>
            <a:r>
              <a:rPr lang="en-US" sz="2400" b="1" dirty="0"/>
              <a:t>x</a:t>
            </a:r>
            <a:r>
              <a:rPr lang="ru-RU" sz="2400" b="1" dirty="0"/>
              <a:t>-</a:t>
            </a:r>
            <a:r>
              <a:rPr lang="en-US" sz="2400" b="1" dirty="0"/>
              <a:t>u</a:t>
            </a:r>
            <a:r>
              <a:rPr lang="ru-RU" sz="2400" b="1" dirty="0"/>
              <a:t>, </a:t>
            </a:r>
            <a:r>
              <a:rPr lang="en-US" sz="2400" b="1" dirty="0"/>
              <a:t>y</a:t>
            </a:r>
            <a:r>
              <a:rPr lang="ru-RU" sz="2400" b="1" dirty="0"/>
              <a:t>-</a:t>
            </a:r>
            <a:r>
              <a:rPr lang="en-US" sz="2400" b="1" dirty="0"/>
              <a:t>v</a:t>
            </a:r>
            <a:r>
              <a:rPr lang="ru-RU" sz="2400" b="1" dirty="0"/>
              <a:t>) </a:t>
            </a:r>
            <a:r>
              <a:rPr lang="en-US" sz="2400" b="1" dirty="0"/>
              <a:t>T</a:t>
            </a:r>
            <a:r>
              <a:rPr lang="ru-RU" sz="2400" b="1" dirty="0"/>
              <a:t>2(</a:t>
            </a:r>
            <a:r>
              <a:rPr lang="en-US" sz="2400" b="1" dirty="0"/>
              <a:t>u</a:t>
            </a:r>
            <a:r>
              <a:rPr lang="ru-RU" sz="2400" b="1" dirty="0"/>
              <a:t>,</a:t>
            </a:r>
            <a:r>
              <a:rPr lang="en-US" sz="2400" b="1" dirty="0"/>
              <a:t>v</a:t>
            </a:r>
            <a:r>
              <a:rPr lang="ru-RU" sz="2400" b="1" dirty="0"/>
              <a:t>)) </a:t>
            </a:r>
            <a:r>
              <a:rPr lang="en-US" sz="2400" b="1" dirty="0"/>
              <a:t>du </a:t>
            </a:r>
            <a:r>
              <a:rPr lang="en-US" sz="2400" b="1" dirty="0" err="1"/>
              <a:t>dv</a:t>
            </a:r>
            <a:r>
              <a:rPr lang="ru-RU" sz="2400" b="1" dirty="0"/>
              <a:t>.</a:t>
            </a:r>
          </a:p>
          <a:p>
            <a:endParaRPr lang="ru-RU" dirty="0"/>
          </a:p>
        </p:txBody>
      </p:sp>
      <p:pic>
        <p:nvPicPr>
          <p:cNvPr id="4" name="Содержимое 3" descr="image024.gif"/>
          <p:cNvPicPr>
            <a:picLocks noGrp="1" noChangeAspect="1"/>
          </p:cNvPicPr>
          <p:nvPr>
            <p:ph idx="1"/>
          </p:nvPr>
        </p:nvPicPr>
        <p:blipFill>
          <a:blip r:embed="rId2"/>
          <a:srcRect l="909" t="1232" r="909" b="2636"/>
          <a:stretch>
            <a:fillRect/>
          </a:stretch>
        </p:blipFill>
        <p:spPr>
          <a:xfrm>
            <a:off x="571472" y="1214422"/>
            <a:ext cx="4451137" cy="32147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063A8-0736-44DA-BDB0-BD2C3D43C66E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Оптические компьютеры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406</TotalTime>
  <Words>1449</Words>
  <Application>Microsoft Office PowerPoint</Application>
  <PresentationFormat>Экран (4:3)</PresentationFormat>
  <Paragraphs>177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Техническая</vt:lpstr>
      <vt:lpstr>Оптические компьютеры и устройства ЭВМ,  использующие оптические элементы</vt:lpstr>
      <vt:lpstr>Научные достижения, способствовавшие развитию отрасли</vt:lpstr>
      <vt:lpstr>Преимущества оптических технологий</vt:lpstr>
      <vt:lpstr>Основы оптических процессоров</vt:lpstr>
      <vt:lpstr>Пример: фильтрация</vt:lpstr>
      <vt:lpstr>Транспарант</vt:lpstr>
      <vt:lpstr>Голография</vt:lpstr>
      <vt:lpstr>Элементарная база</vt:lpstr>
      <vt:lpstr>Слайд 9</vt:lpstr>
      <vt:lpstr>Слайд 10</vt:lpstr>
      <vt:lpstr>Голографическая память</vt:lpstr>
      <vt:lpstr>Оптические нейросети</vt:lpstr>
      <vt:lpstr>Реальные разработки</vt:lpstr>
      <vt:lpstr>Первое поколение</vt:lpstr>
      <vt:lpstr>Второе поколение</vt:lpstr>
      <vt:lpstr>Слайд 16</vt:lpstr>
      <vt:lpstr>Слайд 17</vt:lpstr>
      <vt:lpstr>Третье поколение</vt:lpstr>
      <vt:lpstr>Слайд 19</vt:lpstr>
      <vt:lpstr>Оптические технологии сегодня</vt:lpstr>
      <vt:lpstr>Проблемы оптических компьютеров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оптические компьютеры и устройства ЭВМ,  использующие оптические элементы</dc:title>
  <dc:creator>Uriy</dc:creator>
  <cp:lastModifiedBy>Uriy</cp:lastModifiedBy>
  <cp:revision>39</cp:revision>
  <dcterms:created xsi:type="dcterms:W3CDTF">2009-04-03T12:55:58Z</dcterms:created>
  <dcterms:modified xsi:type="dcterms:W3CDTF">2009-04-07T12:24:03Z</dcterms:modified>
</cp:coreProperties>
</file>